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notesMasterIdLst>
    <p:notesMasterId r:id="rId11"/>
  </p:notesMasterIdLst>
  <p:sldIdLst>
    <p:sldId id="278" r:id="rId3"/>
    <p:sldId id="426" r:id="rId4"/>
    <p:sldId id="428" r:id="rId5"/>
    <p:sldId id="431" r:id="rId6"/>
    <p:sldId id="427" r:id="rId7"/>
    <p:sldId id="429" r:id="rId8"/>
    <p:sldId id="432" r:id="rId9"/>
    <p:sldId id="43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630" autoAdjust="0"/>
  </p:normalViewPr>
  <p:slideViewPr>
    <p:cSldViewPr snapToGrid="0">
      <p:cViewPr varScale="1">
        <p:scale>
          <a:sx n="89" d="100"/>
          <a:sy n="89" d="100"/>
        </p:scale>
        <p:origin x="6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0DBD6-E130-47A3-92E1-B7CD38BF3CAA}" type="datetimeFigureOut">
              <a:rPr lang="de-DE" smtClean="0"/>
              <a:t>11.03.2024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B523A-3ECA-4E79-8BC0-852D78CCA82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4256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28433A-3D12-444A-8A1F-2969B3EF30AF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038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Information on code, 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121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Karten Untersuchungsgebiet (QGIS), Plot von </a:t>
            </a:r>
            <a:r>
              <a:rPr lang="de-DE" dirty="0" err="1"/>
              <a:t>Mowing</a:t>
            </a:r>
            <a:r>
              <a:rPr lang="de-DE" dirty="0"/>
              <a:t> Raster als Motiv</a:t>
            </a:r>
            <a:endParaRPr lang="en-GB" noProof="0" dirty="0"/>
          </a:p>
          <a:p>
            <a:r>
              <a:rPr lang="en-GB" noProof="0" dirty="0"/>
              <a:t>Duplicate Slide to present results for different cases in the end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48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566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Ammer andere Form als </a:t>
            </a:r>
            <a:r>
              <a:rPr lang="de-DE"/>
              <a:t>Bayreuther Flächen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05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58F85F-E39F-6DF2-648B-F85C48FB19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76295D-E20E-919F-946F-82E3A703EF7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1175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9CAA27B-59B5-D915-6398-75A9466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0659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C05F074-4978-BB63-F797-D5FCF99615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09CECA-60EA-35F9-5F27-CF64A7C897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0165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32C7237-52B1-CB5D-D118-2836DC556EC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890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5061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263446-0FBB-7B9F-7376-C85F4725E6D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4408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60246-4126-D54D-D8F2-4EA413129C1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666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C8D3D5-3F24-32BA-B9E4-6239FD09AAD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4186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38C3D2-DF70-153A-B8DF-4CECDC07280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171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6FFF96C-003A-2C95-0C20-6A5ECF67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82C0F5C3-8222-0817-ECCA-D675DF1CE7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7585907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1EFB8F-681F-B958-6016-DE1F84F28F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47373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C564B2-3B65-9088-DFD7-AB7EDE92BA4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7166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407347F-35E4-52BE-8323-099180448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27183335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338560D-8EC4-B53A-7006-5B5A972DC7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945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02EDA2-8AA2-0466-B051-008CD77640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48119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9E1831-352F-2D39-ACE5-21BCE2855BB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80489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8174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107BD53-6A79-8877-2BE1-B0C49A39BD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527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1A145E-844F-C173-0E1A-4D5807A9AB0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56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093030-8FCB-CEE5-FAC4-DF786DEBF9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73617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09EDA4-178A-19BE-891D-96E3D2B19D2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9392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05F4847-2276-AAFB-108E-DBA5E7360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7BE329DB-A001-C66F-6040-0E345285523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6203611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0E2FA4-B336-450E-D6C0-FA99C883B4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69723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10801349" cy="489585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Sophie Reinermann, German Remote Sensing Data Center (DFD-LAX), 13.09.2022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9A2B0F0-D57A-4517-AF76-DB57923015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991" y="6150068"/>
            <a:ext cx="825009" cy="69241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CA1F3A4-24B0-4321-9C1E-209F75002E8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619" y="6368681"/>
            <a:ext cx="1513709" cy="46290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C687B36-B1F7-4D4E-81F4-71F12B645D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740" y="381229"/>
            <a:ext cx="1401679" cy="61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723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75B4983-3911-6B34-D420-98DD812B0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7611687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D7813AC-780E-0FEE-8DD2-961C8464CA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29724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0135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50343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54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2439977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9603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9981317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602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033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E99B02-7125-B0DB-A965-82CB442B29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3412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14257433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8468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6146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39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3167103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0640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629179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13415476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44496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267528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BECCF2-24E5-51A8-E7D9-E053B81C2C0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58536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355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177433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112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17569698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5806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1258163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41944950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4809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32650460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194086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E07709-F5D6-04F5-13BA-175ED852645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45155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85873" y="1590832"/>
            <a:ext cx="11218279" cy="4336996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Eisfelder et al. •  NDVI time series over Europe from 40 years of AVHRR data – the TIMELINE NDVI product • 24/05/2022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0693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E424654-2778-EA1B-0192-6D8875E1171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678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E12AEFA-037C-13A6-D9D9-349DFD23D7F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362597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AA41E4-A17D-03A8-9521-4B67C9D842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3342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822AB-459F-739F-855B-F69C7435C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5325" y="6544945"/>
            <a:ext cx="4114800" cy="257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92939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62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1AA03A4A-FF3C-46DA-9AA7-9489606AA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4069097"/>
            <a:ext cx="9697665" cy="1141439"/>
          </a:xfrm>
        </p:spPr>
        <p:txBody>
          <a:bodyPr>
            <a:normAutofit/>
          </a:bodyPr>
          <a:lstStyle/>
          <a:p>
            <a:r>
              <a:rPr lang="de-DE" dirty="0"/>
              <a:t>12.03.2024</a:t>
            </a:r>
          </a:p>
          <a:p>
            <a:r>
              <a:rPr lang="de-DE" dirty="0"/>
              <a:t>Laura Obrecht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7DBA57-3752-430E-B30A-C895D114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999" y="493085"/>
            <a:ext cx="10170975" cy="3221856"/>
          </a:xfrm>
        </p:spPr>
        <p:txBody>
          <a:bodyPr>
            <a:noAutofit/>
          </a:bodyPr>
          <a:lstStyle/>
          <a:p>
            <a:r>
              <a:rPr lang="en-US" sz="4000" cap="none" dirty="0"/>
              <a:t>Floral biodiversity estimation of grasslands in Franconia using Sentinel-2</a:t>
            </a:r>
            <a:endParaRPr lang="de-DE" sz="4000" cap="non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C2BDBDE-F334-4437-B27B-E97023A05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6730" y="5767756"/>
            <a:ext cx="1905764" cy="83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0CCC4B-2F9A-4954-AE71-8B66E999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236834" cy="985286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2C9DFC72-273B-41EB-99CF-311301582D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5342399"/>
            <a:ext cx="288000" cy="144000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ADABB7-F9A6-4A4D-9415-296AC5E687F8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280C03-4EAF-4993-838C-A37926668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7614285" cy="489585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FE8A62-1839-463F-802F-FD84D07B7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201" y="1714500"/>
            <a:ext cx="3429000" cy="3429000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0D39DCE-103A-4082-1299-AEEE9770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Laura Obrecht, German Remote </a:t>
            </a:r>
            <a:r>
              <a:rPr lang="de-DE" dirty="0" err="1"/>
              <a:t>Sensing</a:t>
            </a:r>
            <a:r>
              <a:rPr lang="de-DE" dirty="0"/>
              <a:t> Data Center (DFD-LAX), 30.05.2023</a:t>
            </a:r>
          </a:p>
        </p:txBody>
      </p:sp>
    </p:spTree>
    <p:extLst>
      <p:ext uri="{BB962C8B-B14F-4D97-AF65-F5344CB8AC3E}">
        <p14:creationId xmlns:p14="http://schemas.microsoft.com/office/powerpoint/2010/main" val="1943833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42EE4-646B-9488-DAF3-D7A79EBC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pic>
        <p:nvPicPr>
          <p:cNvPr id="6" name="Content Placeholder 5" descr="A diagram of a model&#10;&#10;Description automatically generated">
            <a:extLst>
              <a:ext uri="{FF2B5EF4-FFF2-40B4-BE49-F238E27FC236}">
                <a16:creationId xmlns:a16="http://schemas.microsoft.com/office/drawing/2014/main" id="{026ECEB8-59A3-5783-D391-66B8B3FD8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93" y="1196879"/>
            <a:ext cx="4387725" cy="48958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E9F4D3-906B-38DC-56F6-59316BCE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Sophie Reinermann, German Remote </a:t>
            </a:r>
            <a:r>
              <a:rPr lang="de-DE" dirty="0" err="1"/>
              <a:t>Sensing</a:t>
            </a:r>
            <a:r>
              <a:rPr lang="de-DE" dirty="0"/>
              <a:t> Data Center (DFD-LAX), 13.09.2022</a:t>
            </a:r>
          </a:p>
        </p:txBody>
      </p:sp>
    </p:spTree>
    <p:extLst>
      <p:ext uri="{BB962C8B-B14F-4D97-AF65-F5344CB8AC3E}">
        <p14:creationId xmlns:p14="http://schemas.microsoft.com/office/powerpoint/2010/main" val="237589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3D8FB-8EE9-4C05-B715-06B33F1B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Alpha </a:t>
            </a:r>
            <a:r>
              <a:rPr lang="de-DE" dirty="0" err="1"/>
              <a:t>Diversity</a:t>
            </a:r>
            <a:r>
              <a:rPr lang="de-DE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6399-A5F8-904F-8E7C-3542D0DCF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4661983" cy="3840369"/>
          </a:xfrm>
        </p:spPr>
        <p:txBody>
          <a:bodyPr>
            <a:normAutofit/>
          </a:bodyPr>
          <a:lstStyle/>
          <a:p>
            <a:r>
              <a:rPr lang="de-DE" sz="2000" dirty="0" err="1"/>
              <a:t>Species</a:t>
            </a:r>
            <a:r>
              <a:rPr lang="de-DE" sz="2000" dirty="0"/>
              <a:t> </a:t>
            </a:r>
            <a:r>
              <a:rPr lang="de-DE" sz="2000" dirty="0" err="1"/>
              <a:t>Number</a:t>
            </a:r>
            <a:r>
              <a:rPr lang="de-DE" sz="2000" dirty="0"/>
              <a:t> </a:t>
            </a:r>
            <a:r>
              <a:rPr lang="de-DE" sz="2000" dirty="0" err="1"/>
              <a:t>closest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„Normalverteilung“</a:t>
            </a:r>
          </a:p>
          <a:p>
            <a:r>
              <a:rPr lang="de-DE" sz="2000" dirty="0"/>
              <a:t>Best </a:t>
            </a:r>
            <a:r>
              <a:rPr lang="de-DE" sz="2000" dirty="0" err="1"/>
              <a:t>Predictor</a:t>
            </a:r>
            <a:r>
              <a:rPr lang="de-DE" sz="2000" dirty="0"/>
              <a:t>, </a:t>
            </a:r>
            <a:r>
              <a:rPr lang="de-DE" sz="2000" dirty="0" err="1"/>
              <a:t>followed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Shannon Index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D1B81-7C0E-A754-3844-8126A649B7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905C1-DC8D-5165-F3C7-C3804D1773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ADE646-27AE-4864-C22A-8D7AAE88B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930" y="1927612"/>
            <a:ext cx="6185647" cy="432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88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65CF-4026-BC4B-8E61-DDD3D760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Random Forest Predictors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3752B-08B6-BA3A-6A22-5CBFB452A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and Testing with data from Lower Franconia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2202D-621D-AB4B-D21D-2B093AD259F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GB" dirty="0"/>
              <a:t>Mowing Frequency, DOY of first Cut as additional Predictors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341802-C31A-8523-3F04-C526FCF3DC3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 dirty="0"/>
              <a:t>Training and Testing with data from Lower Franconia and </a:t>
            </a:r>
            <a:r>
              <a:rPr lang="en-GB" dirty="0" err="1"/>
              <a:t>Ammer</a:t>
            </a:r>
            <a:r>
              <a:rPr lang="en-GB" dirty="0"/>
              <a:t> Catchment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752A5B-0C30-CF08-F895-3725EA7F2D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A49004C-3D54-0D84-5DBE-F33F5F145FA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8855BBE-B1E2-4930-DFB0-D6065025C27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D9AA1A-B452-AA7F-565C-65F62225D84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35C34C-E2E9-4F89-8B98-C9925C566B2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33E7CD6-0EE0-A03B-6952-AFB0450AE3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Name des </a:t>
            </a:r>
            <a:r>
              <a:rPr lang="en-GB" dirty="0" err="1"/>
              <a:t>Vortragenden</a:t>
            </a:r>
            <a:r>
              <a:rPr lang="en-GB" dirty="0"/>
              <a:t>, </a:t>
            </a:r>
            <a:r>
              <a:rPr lang="en-GB" dirty="0" err="1"/>
              <a:t>Institut</a:t>
            </a:r>
            <a:r>
              <a:rPr lang="en-GB" dirty="0"/>
              <a:t>, Datum</a:t>
            </a:r>
          </a:p>
        </p:txBody>
      </p:sp>
    </p:spTree>
    <p:extLst>
      <p:ext uri="{BB962C8B-B14F-4D97-AF65-F5344CB8AC3E}">
        <p14:creationId xmlns:p14="http://schemas.microsoft.com/office/powerpoint/2010/main" val="32122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166C-4A25-85F8-5A87-2E01E57A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Monthly </a:t>
            </a:r>
            <a:r>
              <a:rPr lang="de-DE" dirty="0" err="1"/>
              <a:t>Compositing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S2 </a:t>
            </a:r>
            <a:r>
              <a:rPr lang="de-DE" dirty="0" err="1"/>
              <a:t>Reflectance</a:t>
            </a:r>
            <a:r>
              <a:rPr lang="de-DE" dirty="0"/>
              <a:t> per Band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E8BF6-FBF1-056C-8050-8856EF2BA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095625"/>
            <a:ext cx="4351137" cy="4429000"/>
          </a:xfrm>
        </p:spPr>
        <p:txBody>
          <a:bodyPr>
            <a:normAutofit/>
          </a:bodyPr>
          <a:lstStyle/>
          <a:p>
            <a:r>
              <a:rPr lang="de-DE" sz="2000" dirty="0"/>
              <a:t>Goal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ensure</a:t>
            </a:r>
            <a:r>
              <a:rPr lang="de-DE" sz="2000" dirty="0"/>
              <a:t> </a:t>
            </a:r>
            <a:r>
              <a:rPr lang="de-DE" sz="2000" dirty="0" err="1"/>
              <a:t>that</a:t>
            </a:r>
            <a:r>
              <a:rPr lang="de-DE" sz="2000" dirty="0"/>
              <a:t> RF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b="1" dirty="0"/>
              <a:t>not </a:t>
            </a:r>
            <a:r>
              <a:rPr lang="de-DE" sz="2000" b="1" dirty="0" err="1"/>
              <a:t>trained</a:t>
            </a:r>
            <a:r>
              <a:rPr lang="de-DE" sz="2000" b="1" dirty="0"/>
              <a:t>/</a:t>
            </a:r>
            <a:r>
              <a:rPr lang="de-DE" sz="2000" b="1" dirty="0" err="1"/>
              <a:t>influenced</a:t>
            </a:r>
            <a:r>
              <a:rPr lang="de-DE" sz="2000" b="1" dirty="0"/>
              <a:t> </a:t>
            </a:r>
            <a:r>
              <a:rPr lang="de-DE" sz="2000" b="1" dirty="0" err="1"/>
              <a:t>by</a:t>
            </a:r>
            <a:r>
              <a:rPr lang="de-DE" sz="2000" b="1" dirty="0"/>
              <a:t> </a:t>
            </a:r>
            <a:r>
              <a:rPr lang="de-DE" sz="2000" b="1" dirty="0" err="1"/>
              <a:t>Mowing</a:t>
            </a:r>
            <a:r>
              <a:rPr lang="de-DE" sz="2000" b="1" dirty="0"/>
              <a:t> Events/</a:t>
            </a:r>
            <a:r>
              <a:rPr lang="de-DE" sz="2000" b="1" dirty="0" err="1"/>
              <a:t>Frequency</a:t>
            </a:r>
            <a:endParaRPr lang="de-DE" sz="2000" b="1" dirty="0"/>
          </a:p>
          <a:p>
            <a:r>
              <a:rPr lang="de-DE" sz="2000" dirty="0"/>
              <a:t>Bands </a:t>
            </a:r>
            <a:r>
              <a:rPr lang="de-DE" sz="2000" dirty="0" err="1"/>
              <a:t>increasing</a:t>
            </a:r>
            <a:r>
              <a:rPr lang="de-DE" sz="2000" dirty="0"/>
              <a:t> after </a:t>
            </a:r>
            <a:r>
              <a:rPr lang="de-DE" sz="2000" dirty="0" err="1"/>
              <a:t>mowing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minimum</a:t>
            </a:r>
            <a:r>
              <a:rPr lang="de-DE" sz="2000" dirty="0"/>
              <a:t> </a:t>
            </a:r>
            <a:r>
              <a:rPr lang="de-DE" sz="2000" dirty="0" err="1"/>
              <a:t>composites</a:t>
            </a:r>
            <a:r>
              <a:rPr lang="de-DE" sz="2000" dirty="0"/>
              <a:t>, bands </a:t>
            </a:r>
            <a:r>
              <a:rPr lang="de-DE" sz="2000" dirty="0" err="1"/>
              <a:t>decreasing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maximum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9E770-A9D0-38F1-A6E1-20259CD584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Trend per Band after Cut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48D27-BDC9-823F-FDD6-3EEF756EC9A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AEC6C2B-EABD-CC53-E0EB-DADC45AC3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463" y="1487788"/>
            <a:ext cx="6712765" cy="53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50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3890A-E24B-29A1-5C6F-C60A180A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Compositing</a:t>
            </a:r>
            <a:r>
              <a:rPr lang="de-DE" dirty="0"/>
              <a:t> Methods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ECD3BA7-CE72-BEC8-266A-81D7EC830A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0021440"/>
              </p:ext>
            </p:extLst>
          </p:nvPr>
        </p:nvGraphicFramePr>
        <p:xfrm>
          <a:off x="971606" y="1103381"/>
          <a:ext cx="9503532" cy="529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0767">
                  <a:extLst>
                    <a:ext uri="{9D8B030D-6E8A-4147-A177-3AD203B41FA5}">
                      <a16:colId xmlns:a16="http://schemas.microsoft.com/office/drawing/2014/main" val="2559761489"/>
                    </a:ext>
                  </a:extLst>
                </a:gridCol>
                <a:gridCol w="989704">
                  <a:extLst>
                    <a:ext uri="{9D8B030D-6E8A-4147-A177-3AD203B41FA5}">
                      <a16:colId xmlns:a16="http://schemas.microsoft.com/office/drawing/2014/main" val="1164030386"/>
                    </a:ext>
                  </a:extLst>
                </a:gridCol>
                <a:gridCol w="946673">
                  <a:extLst>
                    <a:ext uri="{9D8B030D-6E8A-4147-A177-3AD203B41FA5}">
                      <a16:colId xmlns:a16="http://schemas.microsoft.com/office/drawing/2014/main" val="2051769797"/>
                    </a:ext>
                  </a:extLst>
                </a:gridCol>
                <a:gridCol w="856648">
                  <a:extLst>
                    <a:ext uri="{9D8B030D-6E8A-4147-A177-3AD203B41FA5}">
                      <a16:colId xmlns:a16="http://schemas.microsoft.com/office/drawing/2014/main" val="3079468289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1350575152"/>
                    </a:ext>
                  </a:extLst>
                </a:gridCol>
                <a:gridCol w="755300">
                  <a:extLst>
                    <a:ext uri="{9D8B030D-6E8A-4147-A177-3AD203B41FA5}">
                      <a16:colId xmlns:a16="http://schemas.microsoft.com/office/drawing/2014/main" val="809874822"/>
                    </a:ext>
                  </a:extLst>
                </a:gridCol>
                <a:gridCol w="1356596">
                  <a:extLst>
                    <a:ext uri="{9D8B030D-6E8A-4147-A177-3AD203B41FA5}">
                      <a16:colId xmlns:a16="http://schemas.microsoft.com/office/drawing/2014/main" val="3048420530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712426907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412527827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Predictors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Resp_var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seed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RMSE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stdev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var1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>
                          <a:effectLst/>
                        </a:rPr>
                        <a:t>var2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var3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64003723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0.644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B3_2022.07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17898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60828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5.714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0.236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7058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0.734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73377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Median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0.507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5.357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0.324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11329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7759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0.576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5.435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64189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16072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0.588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2261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7486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5559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4.951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0.276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74539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Min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0.766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0.19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59099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0.234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6523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0.733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4.822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11077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MaxMinperBand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7548962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0.18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2560907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specn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37558346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357433036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45382835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909A74-B7DF-4BEC-FD39-2A68E1059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Sophie Reinermann, German Remote Sensing Data Center (DFD-LAX), 13.09.2022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1817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D3B8-2150-9151-8B78-41908BE4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Training </a:t>
            </a:r>
            <a:r>
              <a:rPr lang="de-DE" dirty="0" err="1"/>
              <a:t>with</a:t>
            </a:r>
            <a:r>
              <a:rPr lang="de-DE" dirty="0"/>
              <a:t> and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from</a:t>
            </a:r>
            <a:r>
              <a:rPr lang="de-DE" dirty="0"/>
              <a:t> Ammer </a:t>
            </a:r>
            <a:r>
              <a:rPr lang="de-DE" dirty="0" err="1"/>
              <a:t>Catchment</a:t>
            </a:r>
            <a:endParaRPr lang="de-DE" dirty="0"/>
          </a:p>
        </p:txBody>
      </p:sp>
      <p:pic>
        <p:nvPicPr>
          <p:cNvPr id="6" name="Content Placeholder 5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5BD7ED83-1D01-6A81-B190-E46FC1E4B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4" y="1483878"/>
            <a:ext cx="5262536" cy="48958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E85D43-2D4A-4D9A-E9B9-B8D4E46C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Sophie Reinermann, German Remote Sensing Data Center (DFD-LAX), 13.09.2022</a:t>
            </a:r>
            <a:endParaRPr lang="de-DE" dirty="0"/>
          </a:p>
        </p:txBody>
      </p:sp>
      <p:pic>
        <p:nvPicPr>
          <p:cNvPr id="8" name="Picture 7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D8A2DE2A-5FE2-97E3-1794-68B43152C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439" y="1483878"/>
            <a:ext cx="489585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9223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00658B"/>
    </a:custClr>
    <a:custClr name="Blau 2">
      <a:srgbClr val="3B98CB"/>
    </a:custClr>
    <a:custClr name="Blau 3">
      <a:srgbClr val="6CB9DC"/>
    </a:custClr>
    <a:custClr name="Blau 4">
      <a:srgbClr val="A7D3EC"/>
    </a:custClr>
    <a:custClr name="Blau 5">
      <a:srgbClr val="D1E8FA"/>
    </a:custClr>
    <a:custClr name="Gelb 1">
      <a:srgbClr val="D2AE3D"/>
    </a:custClr>
    <a:custClr name="Gelb 2">
      <a:srgbClr val="F2CD51"/>
    </a:custClr>
    <a:custClr name="Gelb 3">
      <a:srgbClr val="F8DE53"/>
    </a:custClr>
    <a:custClr name="Gelb 4">
      <a:srgbClr val="FCEA7A"/>
    </a:custClr>
    <a:custClr name="Gelb 5">
      <a:srgbClr val="FFF8BE"/>
    </a:custClr>
    <a:custClr name="Grün 1">
      <a:srgbClr val="82A043"/>
    </a:custClr>
    <a:custClr name="Grün 2">
      <a:srgbClr val="A6BF51"/>
    </a:custClr>
    <a:custClr name="Grün 3">
      <a:srgbClr val="CAD55C"/>
    </a:custClr>
    <a:custClr name="Grün 4">
      <a:srgbClr val="D9DF78"/>
    </a:custClr>
    <a:custClr name="Grün 5">
      <a:srgbClr val="E6EAAF"/>
    </a:custClr>
    <a:custClr name="Grau 1">
      <a:srgbClr val="666666"/>
    </a:custClr>
    <a:custClr name="Grau 2">
      <a:srgbClr val="868585"/>
    </a:custClr>
    <a:custClr name="Grau 3">
      <a:srgbClr val="B1B1B1"/>
    </a:custClr>
    <a:custClr name="Grau 4">
      <a:srgbClr val="CFCFCF"/>
    </a:custClr>
    <a:custClr name="Grau 5">
      <a:srgbClr val="EBEBEB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Microsoft Office PowerPoint</Application>
  <PresentationFormat>Widescreen</PresentationFormat>
  <Paragraphs>224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Wingdings</vt:lpstr>
      <vt:lpstr>1_Office</vt:lpstr>
      <vt:lpstr>2_Office</vt:lpstr>
      <vt:lpstr>Floral biodiversity estimation of grasslands in Franconia using Sentinel-2</vt:lpstr>
      <vt:lpstr>Topics</vt:lpstr>
      <vt:lpstr>Workflow</vt:lpstr>
      <vt:lpstr>Alpha Diversity Indices</vt:lpstr>
      <vt:lpstr>Random Forest Predictors</vt:lpstr>
      <vt:lpstr>Monthly Compositing of S2 Reflectance per Band</vt:lpstr>
      <vt:lpstr>Comparison of Compositing Methods</vt:lpstr>
      <vt:lpstr>Comparison Training with and without samples  from Ammer Catchment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Grassland Research</dc:title>
  <dc:creator>Reinermann, Sophie</dc:creator>
  <cp:lastModifiedBy>Laura.Obrecht@bwedu.de</cp:lastModifiedBy>
  <cp:revision>55</cp:revision>
  <dcterms:created xsi:type="dcterms:W3CDTF">2023-01-13T10:20:23Z</dcterms:created>
  <dcterms:modified xsi:type="dcterms:W3CDTF">2024-03-11T13:42:59Z</dcterms:modified>
</cp:coreProperties>
</file>

<file path=docProps/thumbnail.jpeg>
</file>